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1" r:id="rId12"/>
    <p:sldId id="274" r:id="rId13"/>
    <p:sldId id="264" r:id="rId14"/>
    <p:sldId id="276" r:id="rId15"/>
    <p:sldId id="265" r:id="rId16"/>
    <p:sldId id="266" r:id="rId17"/>
    <p:sldId id="268" r:id="rId18"/>
    <p:sldId id="267" r:id="rId19"/>
    <p:sldId id="273" r:id="rId20"/>
    <p:sldId id="275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2FF096-FE50-492F-893D-F0656BB1B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8AB4A8-F989-4851-B6ED-6B7A61AE45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889723-BFEC-40D4-911E-6A95DFDBD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D1AB-048F-45D8-9BCE-3F0C64BB9DB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2D87F5-D302-4B3D-93B6-868374D35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1C76DA-F9C4-4175-9869-51FE6AF6D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67C9-B042-4975-8536-5FC22F144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17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A80E34-03B5-43B7-8797-1A889277A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58BD190-A227-4BF8-8F1D-CA54CF7E2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47EB3C-CC8D-4803-A062-9B7FCC5EC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D1AB-048F-45D8-9BCE-3F0C64BB9DB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BF05F9-74B1-4682-A5E9-EF4E28922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3CD50E-6750-4A6C-A8F2-76F697329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67C9-B042-4975-8536-5FC22F144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478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60DDE3A-F352-4DC5-BE71-814D9971A3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5E7F61B-16FC-44B4-8ED4-A43A5859E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7BD179-0DFC-4488-B12C-68246DADE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D1AB-048F-45D8-9BCE-3F0C64BB9DB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D7BCF8-8E8E-406E-93AB-D7183B17F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3D9D76-8C07-4FB5-8BE1-D05C4D83F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67C9-B042-4975-8536-5FC22F144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55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11572A-7BA8-40E1-ACD8-4BE23A7BB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FB25B8-1B12-46A6-9840-0BF3521F3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3D373B-ABBF-4A35-B6B1-40F1AFFBB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D1AB-048F-45D8-9BCE-3F0C64BB9DB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12C11B-3247-409B-ACA2-7CC43DA32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095CB2-7909-4D16-AD9C-9E4FDAB11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67C9-B042-4975-8536-5FC22F144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0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640C5A-B963-42E0-B10C-58F5ECA6C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E8322D-3811-4156-B3FD-D9F13F911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AED1B8-395B-4734-960C-925A0A592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D1AB-048F-45D8-9BCE-3F0C64BB9DB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9FD053-26DA-46F9-933E-22168A89C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756EB8-7DCD-42F7-A6C1-CF019B4ED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67C9-B042-4975-8536-5FC22F144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86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B0C992-58E3-4AB3-B426-28029A5B8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BD64C2-517E-48C7-845B-AAC5DCDDE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8AD6DCE-C7DF-4D05-89B9-1BACBB2B7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2B2552-059B-4D27-859E-D32245058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D1AB-048F-45D8-9BCE-3F0C64BB9DB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3A2B78-D70A-4083-BD9A-155A49883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BCD80E-8300-4DEE-B56C-499C8AA01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67C9-B042-4975-8536-5FC22F144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3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2479F1-CC74-4228-B2E9-774160A47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68552D-36C3-4307-9233-F3BEF90CD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CBAAD3-4C53-446D-822C-EA926CDED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45299C1-4D84-4EDB-9643-0A21EA52DF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455A2F7-D481-4B94-8304-28FDEAB1E5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E1EE845-C122-4578-A6ED-916683499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D1AB-048F-45D8-9BCE-3F0C64BB9DB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6312062-EC06-4E03-A8D6-D853704CE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8DB9CE2-AC99-4AF1-A54A-BA459CCF6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67C9-B042-4975-8536-5FC22F144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30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3942F0-F1F4-402E-9219-81F9315FC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5E89A0-A0D4-46A8-95B5-2D3F12675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D1AB-048F-45D8-9BCE-3F0C64BB9DB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A41EF0D-6904-4879-BA62-AE97917B5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DC314D5-627D-4904-B198-1B5A24AE3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67C9-B042-4975-8536-5FC22F144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2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B21FACE-5D9E-4897-850E-8366725CA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D1AB-048F-45D8-9BCE-3F0C64BB9DB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3B15710-E23D-4C7D-BBF0-9E4D14A91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79EAF0B-FE57-4735-8BC6-9EC453C8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67C9-B042-4975-8536-5FC22F144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574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94CE8C-F645-42A7-849A-52D6718E6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EB33E8-0B0A-4C8A-A8A9-EDD9676AC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C5A1900-C77E-46BB-9345-C3CF4DDDE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0AFE00-B1ED-44AD-A36E-59D5D04BF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D1AB-048F-45D8-9BCE-3F0C64BB9DB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2D3917-A60F-4C6C-8606-EA0EA3327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CB5148-D662-448B-B470-18313BD4A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67C9-B042-4975-8536-5FC22F144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89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617FAA-8A85-48B5-A5CC-FAF6BC31A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1E30180-D84B-4916-B25F-9B0D4AF656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6A2DB1-CCC9-48BB-B791-66BADE94E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1659EF1-B0E3-432A-9F73-2829D4C82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D1AB-048F-45D8-9BCE-3F0C64BB9DB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F193F6-60F3-4196-B08E-16D731307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B3F8E7-E72A-46C7-B8A8-B302AB510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67C9-B042-4975-8536-5FC22F144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81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47D4373-7299-4E42-AD36-0F6275029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0398DE-4DE6-4F6C-8603-305A919D0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3D5343-F633-43AC-B609-0BE4D0150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7D1AB-048F-45D8-9BCE-3F0C64BB9DB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79F554-0261-4CF2-A1E0-3BD9A6E5E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0EF370-877B-4EF3-8DA5-8EE25ADEE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567C9-B042-4975-8536-5FC22F1444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09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rvice-public.fr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rvice-public.f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E5337D-E2B3-4287-9656-22F42F2E6D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latin typeface="Bauhaus 93" panose="04030905020B02020C02" pitchFamily="82" charset="0"/>
              </a:rPr>
              <a:t>VOYAGE Angleterre</a:t>
            </a:r>
            <a:br>
              <a:rPr lang="fr-FR" dirty="0">
                <a:latin typeface="Bauhaus 93" panose="04030905020B02020C02" pitchFamily="82" charset="0"/>
              </a:rPr>
            </a:br>
            <a:r>
              <a:rPr lang="fr-FR" dirty="0">
                <a:latin typeface="Bauhaus 93" panose="04030905020B02020C02" pitchFamily="82" charset="0"/>
              </a:rPr>
              <a:t>4</a:t>
            </a:r>
            <a:r>
              <a:rPr lang="fr-FR" baseline="30000" dirty="0">
                <a:latin typeface="Bauhaus 93" panose="04030905020B02020C02" pitchFamily="82" charset="0"/>
              </a:rPr>
              <a:t>ème</a:t>
            </a:r>
            <a:r>
              <a:rPr lang="fr-FR" dirty="0">
                <a:latin typeface="Bauhaus 93" panose="04030905020B02020C02" pitchFamily="82" charset="0"/>
              </a:rPr>
              <a:t> mai 2019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4C7221-3A1F-49ED-A997-50BC3457B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3C3305C-A125-4B8F-A360-5EE40AD4BE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11" y="3119438"/>
            <a:ext cx="5645382" cy="36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55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0">
        <p:wipe/>
      </p:transition>
    </mc:Choice>
    <mc:Fallback xmlns="">
      <p:transition advTm="30000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3A8A73-A948-4BC7-BFBD-638345B2C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Bagages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16BF8A-9C7D-49F4-A0B6-6EB2EE985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2 sacs étiquetés ( nom et adresse + nom collège)</a:t>
            </a:r>
          </a:p>
          <a:p>
            <a:pPr marL="0" indent="0">
              <a:buNone/>
            </a:pPr>
            <a:r>
              <a:rPr lang="fr-FR" dirty="0"/>
              <a:t>-un petit sac à dos pour le voyage contenant les papiers , de l’eau et un pique-nique + en-cas ( pas de boissons sucrées et éviter les bonbons)</a:t>
            </a:r>
          </a:p>
          <a:p>
            <a:pPr marL="0" indent="0">
              <a:buNone/>
            </a:pPr>
            <a:r>
              <a:rPr lang="fr-FR" dirty="0"/>
              <a:t>-Une valise de taille moyenne : </a:t>
            </a:r>
            <a:r>
              <a:rPr lang="fr-FR" sz="2200" dirty="0"/>
              <a:t>Les bagages plus volumineux ne seront pas acceptés</a:t>
            </a:r>
          </a:p>
          <a:p>
            <a:r>
              <a:rPr lang="fr-FR" sz="2200" dirty="0"/>
              <a:t>Un petit cadeau éventuellement pour la famille ( commun)</a:t>
            </a:r>
          </a:p>
          <a:p>
            <a:r>
              <a:rPr lang="fr-FR" sz="2200" dirty="0"/>
              <a:t>Un porte-vues et trousse</a:t>
            </a:r>
          </a:p>
          <a:p>
            <a:r>
              <a:rPr lang="fr-FR" sz="2200" dirty="0"/>
              <a:t>Vêtements chauds, une veste imperméable et des chaussures confortables</a:t>
            </a:r>
          </a:p>
          <a:p>
            <a:r>
              <a:rPr lang="fr-FR" sz="2200" dirty="0"/>
              <a:t>Un adaptateur électrique éventuellement ( 3 fiches)</a:t>
            </a:r>
          </a:p>
          <a:p>
            <a:r>
              <a:rPr lang="fr-FR" sz="2200" dirty="0"/>
              <a:t>Des serviettes de toilette</a:t>
            </a:r>
          </a:p>
        </p:txBody>
      </p:sp>
    </p:spTree>
    <p:extLst>
      <p:ext uri="{BB962C8B-B14F-4D97-AF65-F5344CB8AC3E}">
        <p14:creationId xmlns:p14="http://schemas.microsoft.com/office/powerpoint/2010/main" val="235948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7E97C9-2FAF-489A-8703-F9E1E8324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Argent de poche 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BBD9E2-CCB8-48F4-80EA-D81F68791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Changer de l’argent en livres sterling </a:t>
            </a:r>
            <a:r>
              <a:rPr lang="fr-FR" i="1" u="sng" dirty="0"/>
              <a:t>avant le départ</a:t>
            </a:r>
          </a:p>
          <a:p>
            <a:endParaRPr lang="fr-FR" i="1" u="sng" dirty="0"/>
          </a:p>
          <a:p>
            <a:r>
              <a:rPr lang="fr-FR" dirty="0"/>
              <a:t>Prévoir qq € pour le voyage</a:t>
            </a:r>
          </a:p>
        </p:txBody>
      </p:sp>
    </p:spTree>
    <p:extLst>
      <p:ext uri="{BB962C8B-B14F-4D97-AF65-F5344CB8AC3E}">
        <p14:creationId xmlns:p14="http://schemas.microsoft.com/office/powerpoint/2010/main" val="2438638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310C41-9C3B-4458-B809-466C9E1D9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Rappel règles du voyage </a:t>
            </a:r>
            <a:r>
              <a:rPr lang="fr-FR" dirty="0"/>
              <a:t>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BD17B2-711B-4627-B1B8-ECEBB379F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Respecter le bus mis à leur disposition et l’autorité du chauffeur</a:t>
            </a:r>
          </a:p>
          <a:p>
            <a:r>
              <a:rPr lang="fr-FR" dirty="0"/>
              <a:t>Le règlement du collège est appliqué</a:t>
            </a:r>
          </a:p>
          <a:p>
            <a:r>
              <a:rPr lang="fr-FR" dirty="0"/>
              <a:t>Respecter strictement les horaires donnés, le matin par les familles et lors de chaque visite</a:t>
            </a:r>
          </a:p>
          <a:p>
            <a:r>
              <a:rPr lang="fr-FR" dirty="0"/>
              <a:t>Le matin ranger sa chambre et le soir pour le repas, goûter et proposer de débarrasser la table</a:t>
            </a:r>
          </a:p>
          <a:p>
            <a:r>
              <a:rPr lang="fr-FR" dirty="0"/>
              <a:t>Ne pas s’enfermer dans sa chambre mais essayer de communiquer avec la famille</a:t>
            </a:r>
          </a:p>
          <a:p>
            <a:r>
              <a:rPr lang="fr-FR" dirty="0"/>
              <a:t>Politesse et écoute des consignes et des explications lors des visites et dans le bus</a:t>
            </a:r>
          </a:p>
          <a:p>
            <a:r>
              <a:rPr lang="fr-FR" dirty="0"/>
              <a:t>En cas de manquement, sanction sur place ou au retour</a:t>
            </a:r>
          </a:p>
        </p:txBody>
      </p:sp>
    </p:spTree>
    <p:extLst>
      <p:ext uri="{BB962C8B-B14F-4D97-AF65-F5344CB8AC3E}">
        <p14:creationId xmlns:p14="http://schemas.microsoft.com/office/powerpoint/2010/main" val="2873695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7DF574-6B7D-4509-9B66-A57B413CB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Oxford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83B9BD-C406-4AFC-ADF2-6BC82F54C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Town and </a:t>
            </a:r>
            <a:r>
              <a:rPr lang="fr-FR" dirty="0" err="1"/>
              <a:t>university</a:t>
            </a: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39687D4-9655-46B3-B1FA-5DCD6AB391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29" y="2647950"/>
            <a:ext cx="4153184" cy="3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612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F704A1-2777-485C-BB0B-DC4BD73BCD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925" y="207963"/>
            <a:ext cx="9144000" cy="1392237"/>
          </a:xfrm>
        </p:spPr>
        <p:txBody>
          <a:bodyPr/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Bath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F6D647-DE52-4CF4-8339-61AC98D3FD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64A6FB9-09E3-4739-811C-17552E8178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925" y="2476500"/>
            <a:ext cx="6260325" cy="34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663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0AECC1-F390-4E69-9639-B49C5AA17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London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05021E-9788-497D-B191-F4EDB35FB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Westminster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8A05670-1B32-40FC-980B-FCEE386AD2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476500"/>
            <a:ext cx="5994000" cy="39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374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F2497C-68AF-46F9-89F1-FD5C6A8D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National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Gallery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7A76C95F-AB04-4064-9885-1819F1E06F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475" y="1991519"/>
            <a:ext cx="6258600" cy="4392000"/>
          </a:xfrm>
        </p:spPr>
      </p:pic>
    </p:spTree>
    <p:extLst>
      <p:ext uri="{BB962C8B-B14F-4D97-AF65-F5344CB8AC3E}">
        <p14:creationId xmlns:p14="http://schemas.microsoft.com/office/powerpoint/2010/main" val="1998011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DEAFD8-0E14-4BDB-A2A9-46343A52E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Picadilly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Circus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3583E7-738F-41CA-BE76-A47A5C4C5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shopping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A733515-2F68-4F24-A34A-8EC681A43C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319" y="1825625"/>
            <a:ext cx="5878313" cy="38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490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D61C6C-FB11-42EF-97DA-3BC2BF39C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Mais aussi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Windsor Castle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B5A2D3-AECE-4697-88B8-0B0D88D59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joyau de la monarchie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AEA3047-BAFD-4654-BDE5-91637F504D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595561"/>
            <a:ext cx="6665125" cy="38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642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C5F809-3DD5-44CD-B4D7-8751125B189F}"/>
              </a:ext>
            </a:extLst>
          </p:cNvPr>
          <p:cNvSpPr/>
          <p:nvPr/>
        </p:nvSpPr>
        <p:spPr>
          <a:xfrm>
            <a:off x="720000" y="360000"/>
            <a:ext cx="8382000" cy="6099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457200" algn="l"/>
              </a:tabLst>
            </a:pP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Programme du VOYAGE en ANGLETERRE 4EME</a:t>
            </a:r>
          </a:p>
          <a:p>
            <a:pPr algn="ctr">
              <a:spcAft>
                <a:spcPts val="0"/>
              </a:spcAft>
              <a:tabLst>
                <a:tab pos="457200" algn="l"/>
              </a:tabLst>
            </a:pP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 au 4 au 10 mai 2019</a:t>
            </a:r>
          </a:p>
          <a:p>
            <a:pPr algn="ctr">
              <a:spcAft>
                <a:spcPts val="0"/>
              </a:spcAft>
              <a:tabLst>
                <a:tab pos="457200" algn="l"/>
              </a:tabLst>
            </a:pP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>
              <a:spcAft>
                <a:spcPts val="0"/>
              </a:spcAft>
            </a:pP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>
              <a:spcAft>
                <a:spcPts val="0"/>
              </a:spcAft>
              <a:tabLst>
                <a:tab pos="548640" algn="l"/>
              </a:tabLst>
            </a:pP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Jour 1 : SAMEDI 04 mai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>
              <a:spcAft>
                <a:spcPts val="0"/>
              </a:spcAft>
            </a:pP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Rassemblement à</a:t>
            </a:r>
            <a:r>
              <a:rPr lang="fr-FR" sz="900" b="1" i="1" u="sng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 19h30 </a:t>
            </a: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à</a:t>
            </a: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 l’</a:t>
            </a: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arrêt de bus Bd Diderot vers Lycée St Paul. Départ à </a:t>
            </a:r>
            <a:r>
              <a:rPr lang="fr-FR" sz="900" b="1" kern="150" dirty="0"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20</a:t>
            </a: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h00. </a:t>
            </a: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Nuit en autocar direction Calais. </a:t>
            </a: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Δ </a:t>
            </a:r>
            <a:r>
              <a:rPr lang="fr-FR" sz="900" b="1" u="sng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pique nique  à prévoir pour le dimanche midi.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>
              <a:spcAft>
                <a:spcPts val="0"/>
              </a:spcAft>
            </a:pPr>
            <a:r>
              <a:rPr lang="fr-FR" sz="900" u="none" strike="noStrike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Mangal" panose="020B0502040204020203" pitchFamily="18" charset="0"/>
              </a:rPr>
              <a:t> 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>
              <a:spcAft>
                <a:spcPts val="0"/>
              </a:spcAft>
            </a:pP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Jour 2 : DIMANCHE 5 mai :    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1000"/>
              <a:buFont typeface="Wingdings" panose="05000000000000000000" pitchFamily="2" charset="2"/>
              <a:buChar char=""/>
            </a:pP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Arrivée à Calais vers 6h : Petit déjeuner au terminal. Embarquement à 7h50 et départ en </a:t>
            </a:r>
            <a:r>
              <a:rPr lang="fr-FR" sz="900" kern="150" dirty="0" err="1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shuttle</a:t>
            </a: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 (Eurotunnel) à 9h20. Arrivée à Folkestone(près de Douvres) à 9h (heure anglaise)</a:t>
            </a:r>
            <a:endParaRPr lang="fr-FR" sz="900" kern="150" dirty="0">
              <a:latin typeface="Symbol" panose="05050102010706020507" pitchFamily="18" charset="2"/>
              <a:ea typeface="SimSun" panose="02010600030101010101" pitchFamily="2" charset="-122"/>
              <a:cs typeface="Comic Sans MS" panose="030F0702030302020204" pitchFamily="66" charset="0"/>
            </a:endParaRP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1000"/>
              <a:buFont typeface="Wingdings" panose="05000000000000000000" pitchFamily="2" charset="2"/>
              <a:buChar char=""/>
            </a:pP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Arrêt à </a:t>
            </a: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Oxford </a:t>
            </a: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vers 12h : pique- nique puis visite du centre et tour de</a:t>
            </a: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 l’Université</a:t>
            </a: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 d’Oxford.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1000"/>
              <a:buFont typeface="Wingdings" panose="05000000000000000000" pitchFamily="2" charset="2"/>
              <a:buChar char=""/>
            </a:pP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Symbol" panose="05050102010706020507" pitchFamily="18" charset="2"/>
              </a:rPr>
              <a:t>Départ vers 18h30</a:t>
            </a: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.</a:t>
            </a:r>
            <a:endParaRPr lang="fr-FR" sz="900" kern="150" dirty="0">
              <a:effectLst/>
              <a:latin typeface="Symbol" panose="05050102010706020507" pitchFamily="18" charset="2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1000"/>
              <a:buFont typeface="Wingdings" panose="05000000000000000000" pitchFamily="2" charset="2"/>
              <a:buChar char=""/>
            </a:pP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19h30 : Accueil par les familles à </a:t>
            </a:r>
            <a:r>
              <a:rPr lang="fr-FR" sz="900" kern="150" dirty="0" err="1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Abingdon</a:t>
            </a: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. </a:t>
            </a:r>
            <a:b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</a:br>
            <a:endParaRPr lang="fr-FR" sz="900" kern="150" dirty="0">
              <a:effectLst/>
              <a:latin typeface="Symbol" panose="05050102010706020507" pitchFamily="18" charset="2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>
              <a:spcAft>
                <a:spcPts val="0"/>
              </a:spcAft>
              <a:tabLst>
                <a:tab pos="365760" algn="l"/>
              </a:tabLst>
            </a:pP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Jour 3 : LUNDI 6 mai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 lvl="0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fr-FR" sz="900" kern="150" dirty="0"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          8</a:t>
            </a: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 h : départ vers </a:t>
            </a: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Bath, </a:t>
            </a: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Visite des </a:t>
            </a: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thermes</a:t>
            </a:r>
            <a:endParaRPr lang="fr-FR" sz="900" b="1" kern="150" dirty="0">
              <a:effectLst/>
              <a:latin typeface="Symbol" panose="05050102010706020507" pitchFamily="18" charset="2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1000"/>
              <a:buFont typeface="Wingdings" panose="05000000000000000000" pitchFamily="2" charset="2"/>
              <a:buChar char=""/>
            </a:pP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14h00 : tour de la ville et arrêt au Royal Crescent</a:t>
            </a: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. </a:t>
            </a: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Shopping.</a:t>
            </a:r>
            <a:endParaRPr lang="fr-FR" sz="900" kern="150" dirty="0">
              <a:effectLst/>
              <a:latin typeface="Symbol" panose="05050102010706020507" pitchFamily="18" charset="2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1000"/>
              <a:buFont typeface="Wingdings" panose="05000000000000000000" pitchFamily="2" charset="2"/>
              <a:buChar char=""/>
            </a:pP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19h : retour dans les familles.</a:t>
            </a:r>
            <a:endParaRPr lang="fr-FR" sz="900" kern="150" dirty="0">
              <a:effectLst/>
              <a:latin typeface="Symbol" panose="05050102010706020507" pitchFamily="18" charset="2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>
              <a:spcAft>
                <a:spcPts val="0"/>
              </a:spcAft>
              <a:tabLst>
                <a:tab pos="365760" algn="l"/>
              </a:tabLst>
            </a:pP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 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>
              <a:spcAft>
                <a:spcPts val="0"/>
              </a:spcAft>
              <a:tabLst>
                <a:tab pos="365760" algn="l"/>
              </a:tabLst>
            </a:pP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Jour 4 : MARDI 7 mai</a:t>
            </a:r>
          </a:p>
          <a:p>
            <a:pPr>
              <a:spcAft>
                <a:spcPts val="0"/>
              </a:spcAft>
              <a:tabLst>
                <a:tab pos="365760" algn="l"/>
              </a:tabLst>
            </a:pPr>
            <a:r>
              <a:rPr lang="fr-FR" sz="900" b="1" kern="150" dirty="0"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       </a:t>
            </a:r>
            <a:r>
              <a:rPr lang="fr-FR" sz="900" kern="150" dirty="0"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8h</a:t>
            </a:r>
            <a:r>
              <a:rPr lang="en-US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 : </a:t>
            </a: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départ pour </a:t>
            </a: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Londres</a:t>
            </a: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 et visite du quartier de </a:t>
            </a: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Westminster ( </a:t>
            </a: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Big Ben) à Trafalgar Square</a:t>
            </a:r>
            <a:endParaRPr lang="fr-FR" sz="900" kern="150" dirty="0">
              <a:effectLst/>
              <a:latin typeface="Symbol" panose="05050102010706020507" pitchFamily="18" charset="2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1000"/>
              <a:buFont typeface="Wingdings" panose="05000000000000000000" pitchFamily="2" charset="2"/>
              <a:buChar char=""/>
            </a:pP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13h30</a:t>
            </a: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 : </a:t>
            </a:r>
            <a:r>
              <a:rPr lang="fr-FR" sz="900" kern="150" dirty="0"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parcours découverte </a:t>
            </a: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de la </a:t>
            </a: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National </a:t>
            </a:r>
            <a:r>
              <a:rPr lang="fr-FR" sz="900" b="1" kern="150" dirty="0" err="1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Gallery</a:t>
            </a:r>
            <a:endParaRPr lang="fr-FR" sz="900" kern="150" dirty="0">
              <a:effectLst/>
              <a:latin typeface="Symbol" panose="05050102010706020507" pitchFamily="18" charset="2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19h : Retour dans les familles.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>
              <a:spcAft>
                <a:spcPts val="0"/>
              </a:spcAft>
            </a:pP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 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>
              <a:spcAft>
                <a:spcPts val="0"/>
              </a:spcAft>
              <a:tabLst>
                <a:tab pos="365760" algn="l"/>
              </a:tabLst>
            </a:pP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Jour 5 : MERCREDI 8 mai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1000"/>
              <a:buFont typeface="Wingdings" panose="05000000000000000000" pitchFamily="2" charset="2"/>
              <a:buChar char=""/>
            </a:pP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 10h : </a:t>
            </a:r>
            <a:r>
              <a:rPr lang="en-US" sz="900" kern="150" dirty="0" err="1"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visite</a:t>
            </a:r>
            <a:r>
              <a:rPr lang="en-US" sz="900" kern="150" dirty="0"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 à pied du quartier de Chelsea </a:t>
            </a:r>
            <a:r>
              <a:rPr lang="en-US" sz="900" kern="150" dirty="0" err="1"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puis</a:t>
            </a:r>
            <a:r>
              <a:rPr lang="en-US" sz="900" kern="150" dirty="0"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 </a:t>
            </a:r>
            <a:r>
              <a:rPr lang="en-US" sz="900" kern="150" dirty="0" err="1"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visite</a:t>
            </a:r>
            <a:r>
              <a:rPr lang="en-US" sz="900" kern="150" dirty="0"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 surprise à 11h30</a:t>
            </a:r>
            <a:endParaRPr lang="fr-FR" sz="900" kern="150" dirty="0">
              <a:latin typeface="Symbol" panose="05050102010706020507" pitchFamily="18" charset="2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1000"/>
              <a:buFont typeface="Wingdings" panose="05000000000000000000" pitchFamily="2" charset="2"/>
              <a:buChar char=""/>
            </a:pP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 14h30 : shopping à </a:t>
            </a:r>
            <a:r>
              <a:rPr lang="fr-FR" sz="900" b="1" kern="150" dirty="0" err="1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Picadilly</a:t>
            </a: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 Circus </a:t>
            </a: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( Oxford et Regent </a:t>
            </a:r>
            <a:r>
              <a:rPr lang="fr-FR" sz="900" kern="150" dirty="0" err="1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streets</a:t>
            </a: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)</a:t>
            </a:r>
            <a:endParaRPr lang="fr-FR" sz="900" kern="150" dirty="0">
              <a:effectLst/>
              <a:latin typeface="Symbol" panose="05050102010706020507" pitchFamily="18" charset="2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8640" algn="l"/>
              </a:tabLst>
            </a:pP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19h30 : Retour dans les familles.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>
              <a:spcAft>
                <a:spcPts val="0"/>
              </a:spcAft>
              <a:tabLst>
                <a:tab pos="548640" algn="l"/>
              </a:tabLst>
            </a:pP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 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>
              <a:spcAft>
                <a:spcPts val="0"/>
              </a:spcAft>
              <a:tabLst>
                <a:tab pos="548640" algn="l"/>
              </a:tabLst>
            </a:pP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 Jour 6 : JEUDI 9 mai  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Départ d’</a:t>
            </a:r>
            <a:r>
              <a:rPr lang="fr-FR" sz="900" kern="150" dirty="0" err="1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Abingdon</a:t>
            </a: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 à 7h30</a:t>
            </a: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.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Etape à </a:t>
            </a: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Windsor</a:t>
            </a: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 : visite d</a:t>
            </a: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’Eton </a:t>
            </a:r>
            <a:r>
              <a:rPr lang="fr-FR" sz="900" b="1" kern="150" dirty="0" err="1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school</a:t>
            </a: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 </a:t>
            </a: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puis du </a:t>
            </a: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château</a:t>
            </a: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.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Départ vers 13h et route vers Dover.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Arrivée à Douvres à 16h et traversée par le ferry, Arrivée à Calais à 20h et dîner à 22h.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Route de nuit vers Besançon.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>
              <a:spcAft>
                <a:spcPts val="0"/>
              </a:spcAft>
            </a:pP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 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>
              <a:spcAft>
                <a:spcPts val="0"/>
              </a:spcAft>
              <a:tabLst>
                <a:tab pos="274320" algn="l"/>
              </a:tabLst>
            </a:pPr>
            <a:r>
              <a:rPr lang="fr-FR" sz="900" b="1" kern="15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Jour 7 : VENDREDI 10 mai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>
              <a:spcAft>
                <a:spcPts val="0"/>
              </a:spcAft>
              <a:tabLst>
                <a:tab pos="274320" algn="l"/>
              </a:tabLst>
            </a:pPr>
            <a:r>
              <a:rPr lang="fr-FR" sz="900" b="1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	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900" kern="15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	Arrivée Bd Diderot en début de matinée </a:t>
            </a:r>
            <a:r>
              <a:rPr lang="fr-FR" sz="900" u="sng" kern="15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SimSun" panose="02010600030101010101" pitchFamily="2" charset="-122"/>
                <a:cs typeface="Comic Sans MS" panose="030F0702030302020204" pitchFamily="66" charset="0"/>
              </a:rPr>
              <a:t>vers 7h00.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900" kern="150" dirty="0">
                <a:effectLst/>
                <a:latin typeface="Comic Sans MS" panose="030F0702030302020204" pitchFamily="66" charset="0"/>
                <a:ea typeface="SimSun" panose="02010600030101010101" pitchFamily="2" charset="-122"/>
                <a:cs typeface="Mangal" panose="020B0502040204020203" pitchFamily="18" charset="0"/>
              </a:rPr>
              <a:t>Chaque jour, les élèves sont conduits au point de RDV par les familles hôtesses, qui viennent à nouveau les chercher chaque soir. Les familles fournissent également un pique-nique chaque midi.</a:t>
            </a:r>
            <a:endParaRPr lang="fr-FR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109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A62792-6AAE-46BD-829B-FE01DDFEB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Rappel </a:t>
            </a:r>
            <a:r>
              <a:rPr lang="fr-FR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F881C0-2504-4110-8F22-20FE3651C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Départ : le samedi 04 mai</a:t>
            </a:r>
          </a:p>
          <a:p>
            <a:r>
              <a:rPr lang="fr-FR" dirty="0"/>
              <a:t>Rassemblement Bd Diderot à </a:t>
            </a:r>
            <a:r>
              <a:rPr lang="fr-FR" u="sng" dirty="0"/>
              <a:t>19h30</a:t>
            </a:r>
            <a:r>
              <a:rPr lang="fr-FR" dirty="0"/>
              <a:t>, départ 20h (dîner pris auparavant à la maison)</a:t>
            </a:r>
          </a:p>
          <a:p>
            <a:r>
              <a:rPr lang="fr-FR" b="1" i="1" dirty="0"/>
              <a:t>Cartes d’identité et CAEM </a:t>
            </a:r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remettre lors de la réunion du vendredi 3 </a:t>
            </a:r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</a:t>
            </a:r>
          </a:p>
          <a:p>
            <a:r>
              <a:rPr lang="fr-FR" dirty="0"/>
              <a:t>l'Autorisation de sortie de territoire ( AST ) </a:t>
            </a:r>
            <a:r>
              <a:rPr lang="fr-FR" dirty="0" err="1"/>
              <a:t>cerfa</a:t>
            </a:r>
            <a:r>
              <a:rPr lang="fr-FR" dirty="0"/>
              <a:t> n°14646-01 peut être téléchargée et imprimée sur le  site </a:t>
            </a:r>
            <a:r>
              <a:rPr lang="fr-FR" dirty="0" smtClean="0">
                <a:hlinkClick r:id="rId2"/>
              </a:rPr>
              <a:t>www.service-public.fr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/>
              <a:t>Pique-nique, eau et papiers  (et médicaments éventuels) dans un petit sac à dos</a:t>
            </a:r>
          </a:p>
          <a:p>
            <a:r>
              <a:rPr lang="fr-FR" dirty="0"/>
              <a:t>Retour le vendredi 10 mai </a:t>
            </a:r>
            <a:r>
              <a:rPr lang="fr-FR" dirty="0" err="1"/>
              <a:t>Bld</a:t>
            </a:r>
            <a:r>
              <a:rPr lang="fr-FR" dirty="0"/>
              <a:t> Diderot vers 7h00</a:t>
            </a:r>
          </a:p>
        </p:txBody>
      </p:sp>
    </p:spTree>
    <p:extLst>
      <p:ext uri="{BB962C8B-B14F-4D97-AF65-F5344CB8AC3E}">
        <p14:creationId xmlns:p14="http://schemas.microsoft.com/office/powerpoint/2010/main" val="4062756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7B18C7-AB60-4C76-8239-65159F309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Have a </a:t>
            </a:r>
            <a:r>
              <a:rPr lang="fr-FR" dirty="0" err="1"/>
              <a:t>nice</a:t>
            </a:r>
            <a:r>
              <a:rPr lang="fr-FR" dirty="0"/>
              <a:t> trip !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9DDEBB-9DAB-47C1-BC5E-DE83051561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Mme Clair tiendra à jour le « </a:t>
            </a:r>
            <a:r>
              <a:rPr lang="fr-FR" dirty="0" err="1"/>
              <a:t>travel</a:t>
            </a:r>
            <a:r>
              <a:rPr lang="fr-FR" dirty="0"/>
              <a:t> blog » sur le site du collège</a:t>
            </a:r>
          </a:p>
          <a:p>
            <a:r>
              <a:rPr lang="fr-FR" dirty="0"/>
              <a:t>Programme à retrouver sur le site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CF41AB1-0EB4-4689-9B21-88D07BE4FD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975" y="688106"/>
            <a:ext cx="5472000" cy="27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66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556177-041A-4CB8-BAAF-AEE34A91A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voyage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0D370C-B924-4A10-AA11-25CF11279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430€</a:t>
            </a:r>
          </a:p>
          <a:p>
            <a:r>
              <a:rPr lang="fr-FR" dirty="0"/>
              <a:t>Ce </a:t>
            </a:r>
            <a:r>
              <a:rPr lang="fr-FR" u="sng" dirty="0"/>
              <a:t>règlement inclut </a:t>
            </a:r>
            <a:r>
              <a:rPr lang="fr-FR" dirty="0"/>
              <a:t>:</a:t>
            </a:r>
          </a:p>
          <a:p>
            <a:r>
              <a:rPr lang="fr-FR" dirty="0"/>
              <a:t>le transport : car qui est à notre disposition pour le voyage et sur place + traversées</a:t>
            </a:r>
          </a:p>
          <a:p>
            <a:r>
              <a:rPr lang="fr-FR" dirty="0"/>
              <a:t>l’hébergement en familles-hôtesses géré par l’organisme CLC</a:t>
            </a:r>
          </a:p>
          <a:p>
            <a:r>
              <a:rPr lang="fr-FR" dirty="0"/>
              <a:t>2 repas : petit-déjeuner du dimanche 5 mai et dîner du jeudi 9</a:t>
            </a:r>
          </a:p>
          <a:p>
            <a:r>
              <a:rPr lang="fr-FR" dirty="0"/>
              <a:t>Toutes les visites</a:t>
            </a:r>
          </a:p>
          <a:p>
            <a:r>
              <a:rPr lang="fr-FR" dirty="0"/>
              <a:t>Les assurances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4016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5C69C5-8DC4-4E34-B681-A1B66A0DA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Familles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906B0D-910E-464E-91F9-031C6BAEB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/>
              <a:t>Les élèves sont déposés au point de RDV tous les matins et les familles viennent les chercher le soir</a:t>
            </a:r>
          </a:p>
          <a:p>
            <a:r>
              <a:rPr lang="fr-FR" sz="2400" dirty="0"/>
              <a:t>Elles fournissent le pique-nique du midi et le repas du soir</a:t>
            </a:r>
          </a:p>
          <a:p>
            <a:r>
              <a:rPr lang="fr-FR" sz="2400" dirty="0"/>
              <a:t>Un responsable est présent chaque jour</a:t>
            </a:r>
          </a:p>
          <a:p>
            <a:r>
              <a:rPr lang="fr-FR" sz="2400" dirty="0"/>
              <a:t>Les élèves sont logés par 2, 3 parfois 4</a:t>
            </a:r>
          </a:p>
          <a:p>
            <a:r>
              <a:rPr lang="fr-FR" sz="2400" dirty="0"/>
              <a:t>Le lieu d’hébergement est </a:t>
            </a:r>
            <a:r>
              <a:rPr lang="fr-FR" sz="2400" dirty="0" err="1"/>
              <a:t>Abingdon</a:t>
            </a:r>
            <a:r>
              <a:rPr lang="fr-FR" sz="2400" dirty="0"/>
              <a:t> ou communes environnantes près d’Oxford</a:t>
            </a:r>
          </a:p>
          <a:p>
            <a:r>
              <a:rPr lang="fr-FR" sz="2400" dirty="0"/>
              <a:t>La répartition dans les familles se fait en fonction des allergies ou régimes alimentaires déclarés sur la fiche médicale puis ensuite selon les affinités</a:t>
            </a:r>
          </a:p>
          <a:p>
            <a:r>
              <a:rPr lang="fr-FR" dirty="0"/>
              <a:t>Pour profiter de son séjour , l’élève doit faire l’effort de s’adapter à des habitudes différentes, être poli et respectueux des horaires et de l’intimité de la famille et bien sûr essayer de communiquer</a:t>
            </a:r>
          </a:p>
        </p:txBody>
      </p:sp>
    </p:spTree>
    <p:extLst>
      <p:ext uri="{BB962C8B-B14F-4D97-AF65-F5344CB8AC3E}">
        <p14:creationId xmlns:p14="http://schemas.microsoft.com/office/powerpoint/2010/main" val="141603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0C9458-91A4-4D95-B154-A7F724B17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Assurances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9D4D68-8E5E-488D-9E25-78A246132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Assurance rapatriement</a:t>
            </a:r>
          </a:p>
          <a:p>
            <a:r>
              <a:rPr lang="fr-FR" dirty="0"/>
              <a:t>Assurance annulation individuelle en cas d’hospitalisation ou pb majeur dans la famille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3134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D26051-EA70-47B6-8673-A03A2F94B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Aides financières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4C50F8-1C35-48F8-8F03-5B550C5FE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Demande auprès du conseil départemental (voir Mme de Gramont)</a:t>
            </a:r>
          </a:p>
          <a:p>
            <a:r>
              <a:rPr lang="fr-FR" dirty="0"/>
              <a:t>Aides de votre CE au retour</a:t>
            </a:r>
          </a:p>
        </p:txBody>
      </p:sp>
    </p:spTree>
    <p:extLst>
      <p:ext uri="{BB962C8B-B14F-4D97-AF65-F5344CB8AC3E}">
        <p14:creationId xmlns:p14="http://schemas.microsoft.com/office/powerpoint/2010/main" val="1369580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4CB46F-243A-4CE6-97D8-E663FD40E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Rappel documents officiels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5E56D5-1E8C-407E-8CB2-CF871DAC9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 se rendre au Royaume-Uni il faut :</a:t>
            </a:r>
          </a:p>
          <a:p>
            <a:r>
              <a:rPr lang="fr-FR" dirty="0"/>
              <a:t>Une carte d’identité valide (moins de 10 ans) ou passeport</a:t>
            </a:r>
          </a:p>
          <a:p>
            <a:r>
              <a:rPr lang="fr-FR" dirty="0"/>
              <a:t>Une autorisation de sortie de territoire avec copie des papiers du parents </a:t>
            </a:r>
            <a:r>
              <a:rPr lang="fr-FR" dirty="0" smtClean="0"/>
              <a:t>signataire (</a:t>
            </a:r>
            <a:r>
              <a:rPr lang="fr-FR" dirty="0" smtClean="0"/>
              <a:t> formulaire AST  </a:t>
            </a:r>
            <a:r>
              <a:rPr lang="fr-FR" dirty="0" err="1"/>
              <a:t>cerfa</a:t>
            </a:r>
            <a:r>
              <a:rPr lang="fr-FR" dirty="0"/>
              <a:t> n°14646-01 peut être téléchargée et imprimée sur le  </a:t>
            </a:r>
            <a:r>
              <a:rPr lang="fr-FR"/>
              <a:t>site </a:t>
            </a:r>
            <a:r>
              <a:rPr lang="fr-FR" smtClean="0">
                <a:hlinkClick r:id="rId2"/>
              </a:rPr>
              <a:t>www.service-public.fr</a:t>
            </a:r>
            <a:endParaRPr lang="fr-FR" dirty="0"/>
          </a:p>
          <a:p>
            <a:r>
              <a:rPr lang="fr-FR" dirty="0"/>
              <a:t>Une CAEM</a:t>
            </a:r>
          </a:p>
          <a:p>
            <a:r>
              <a:rPr lang="fr-FR" dirty="0"/>
              <a:t>Contrôles très stricts</a:t>
            </a:r>
          </a:p>
        </p:txBody>
      </p:sp>
    </p:spTree>
    <p:extLst>
      <p:ext uri="{BB962C8B-B14F-4D97-AF65-F5344CB8AC3E}">
        <p14:creationId xmlns:p14="http://schemas.microsoft.com/office/powerpoint/2010/main" val="211163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A2FF68-FB96-4EA1-8F03-FCBF1FB3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séjour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1F6998-9B07-49DF-8DC4-28B25E481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Ce séjour est à vocation linguistique et culturelle</a:t>
            </a:r>
          </a:p>
          <a:p>
            <a:r>
              <a:rPr lang="fr-FR" dirty="0"/>
              <a:t>Les visites ont pour but de sensibiliser votre enfant à une autre culture</a:t>
            </a:r>
          </a:p>
          <a:p>
            <a:r>
              <a:rPr lang="fr-FR" dirty="0"/>
              <a:t>Le programme est varié et nous attendons de chaque enfant une attitude d’ouverture d’esprit</a:t>
            </a:r>
          </a:p>
          <a:p>
            <a:r>
              <a:rPr lang="fr-FR" dirty="0"/>
              <a:t>Les visites ont été préparées et seront exploitées au retour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5553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335C00-ECC3-4E08-8AE1-601BAE05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Santé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4E153B-F452-401B-B2F2-5F2DD7875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Prévoir en cas de maux habituels les médicaments type </a:t>
            </a:r>
            <a:r>
              <a:rPr lang="fr-FR" dirty="0" err="1"/>
              <a:t>spasfon</a:t>
            </a:r>
            <a:r>
              <a:rPr lang="fr-FR" dirty="0"/>
              <a:t>, doliprane ou paracétamol ou contre le mal des transports</a:t>
            </a:r>
          </a:p>
          <a:p>
            <a:r>
              <a:rPr lang="fr-FR" dirty="0"/>
              <a:t>Si traitement au moment du départ, l’ordonnance doit accompagner les médicaments</a:t>
            </a:r>
          </a:p>
          <a:p>
            <a:r>
              <a:rPr lang="fr-FR" dirty="0"/>
              <a:t>Tout problème de santé est à signaler avant le départ</a:t>
            </a:r>
          </a:p>
        </p:txBody>
      </p:sp>
    </p:spTree>
    <p:extLst>
      <p:ext uri="{BB962C8B-B14F-4D97-AF65-F5344CB8AC3E}">
        <p14:creationId xmlns:p14="http://schemas.microsoft.com/office/powerpoint/2010/main" val="17753099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644</Words>
  <Application>Microsoft Office PowerPoint</Application>
  <PresentationFormat>Grand écran</PresentationFormat>
  <Paragraphs>117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31" baseType="lpstr">
      <vt:lpstr>SimSun</vt:lpstr>
      <vt:lpstr>Arial</vt:lpstr>
      <vt:lpstr>Bauhaus 93</vt:lpstr>
      <vt:lpstr>Calibri</vt:lpstr>
      <vt:lpstr>Calibri Light</vt:lpstr>
      <vt:lpstr>Comic Sans MS</vt:lpstr>
      <vt:lpstr>Mangal</vt:lpstr>
      <vt:lpstr>Symbol</vt:lpstr>
      <vt:lpstr>Times New Roman</vt:lpstr>
      <vt:lpstr>Wingdings</vt:lpstr>
      <vt:lpstr>Thème Office</vt:lpstr>
      <vt:lpstr>VOYAGE Angleterre 4ème mai 2019 </vt:lpstr>
      <vt:lpstr>Rappel dates :</vt:lpstr>
      <vt:lpstr>Budget voyage :</vt:lpstr>
      <vt:lpstr>Familles :</vt:lpstr>
      <vt:lpstr>Assurances</vt:lpstr>
      <vt:lpstr>Aides financières :</vt:lpstr>
      <vt:lpstr>Rappel documents officiels :</vt:lpstr>
      <vt:lpstr>Le séjour :</vt:lpstr>
      <vt:lpstr>Santé :</vt:lpstr>
      <vt:lpstr>Bagages :</vt:lpstr>
      <vt:lpstr>Argent de poche : </vt:lpstr>
      <vt:lpstr>Rappel règles du voyage : </vt:lpstr>
      <vt:lpstr>Oxford </vt:lpstr>
      <vt:lpstr>Bath</vt:lpstr>
      <vt:lpstr>London</vt:lpstr>
      <vt:lpstr>The National Gallery</vt:lpstr>
      <vt:lpstr>Picadilly Circus</vt:lpstr>
      <vt:lpstr>Mais aussi Windsor Castle</vt:lpstr>
      <vt:lpstr>Présentation PowerPoint</vt:lpstr>
      <vt:lpstr>Have a nice trip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VOYAGE LIVERPOOL 4ème 2018</dc:title>
  <dc:creator>letexiergrossiord maryline</dc:creator>
  <cp:lastModifiedBy>Administrateur</cp:lastModifiedBy>
  <cp:revision>35</cp:revision>
  <dcterms:created xsi:type="dcterms:W3CDTF">2018-02-07T08:53:45Z</dcterms:created>
  <dcterms:modified xsi:type="dcterms:W3CDTF">2019-03-19T07:37:56Z</dcterms:modified>
</cp:coreProperties>
</file>